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6" r:id="rId2"/>
    <p:sldId id="353" r:id="rId3"/>
    <p:sldId id="352" r:id="rId4"/>
    <p:sldId id="260" r:id="rId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81">
          <p15:clr>
            <a:srgbClr val="A4A3A4"/>
          </p15:clr>
        </p15:guide>
        <p15:guide id="2" pos="3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DC4"/>
    <a:srgbClr val="00529C"/>
    <a:srgbClr val="00B050"/>
    <a:srgbClr val="E26B0A"/>
    <a:srgbClr val="4D4D4F"/>
    <a:srgbClr val="FF6699"/>
    <a:srgbClr val="005E95"/>
    <a:srgbClr val="818285"/>
    <a:srgbClr val="8B0E04"/>
    <a:srgbClr val="BDBEB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8854" autoAdjust="0"/>
  </p:normalViewPr>
  <p:slideViewPr>
    <p:cSldViewPr snapToGrid="0" snapToObjects="1">
      <p:cViewPr varScale="1">
        <p:scale>
          <a:sx n="151" d="100"/>
          <a:sy n="151" d="100"/>
        </p:scale>
        <p:origin x="510" y="132"/>
      </p:cViewPr>
      <p:guideLst>
        <p:guide orient="horz" pos="581"/>
        <p:guide pos="372"/>
      </p:guideLst>
    </p:cSldViewPr>
  </p:slideViewPr>
  <p:notesTextViewPr>
    <p:cViewPr>
      <p:scale>
        <a:sx n="100" d="100"/>
        <a:sy n="100" d="100"/>
      </p:scale>
      <p:origin x="0" y="0"/>
    </p:cViewPr>
  </p:notesTextViewPr>
  <p:sorterViewPr>
    <p:cViewPr>
      <p:scale>
        <a:sx n="163" d="100"/>
        <a:sy n="163" d="100"/>
      </p:scale>
      <p:origin x="0" y="-1956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920123-D6B0-1542-98AC-8D1CC449E21E}" type="datetimeFigureOut">
              <a:rPr lang="en-US" smtClean="0"/>
              <a:t>1/31/2017</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5E9E15-3562-CB42-A975-624794334E18}" type="slidenum">
              <a:rPr lang="en-US" smtClean="0"/>
              <a:t>‹#›</a:t>
            </a:fld>
            <a:endParaRPr lang="en-US" dirty="0"/>
          </a:p>
        </p:txBody>
      </p:sp>
    </p:spTree>
    <p:extLst>
      <p:ext uri="{BB962C8B-B14F-4D97-AF65-F5344CB8AC3E}">
        <p14:creationId xmlns:p14="http://schemas.microsoft.com/office/powerpoint/2010/main" val="324973317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5E9E15-3562-CB42-A975-624794334E18}" type="slidenum">
              <a:rPr lang="en-US" smtClean="0"/>
              <a:t>1</a:t>
            </a:fld>
            <a:endParaRPr lang="en-US" dirty="0"/>
          </a:p>
        </p:txBody>
      </p:sp>
    </p:spTree>
    <p:extLst>
      <p:ext uri="{BB962C8B-B14F-4D97-AF65-F5344CB8AC3E}">
        <p14:creationId xmlns:p14="http://schemas.microsoft.com/office/powerpoint/2010/main" val="3080916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F95E9E15-3562-CB42-A975-624794334E18}" type="slidenum">
              <a:rPr lang="en-US" smtClean="0"/>
              <a:t>2</a:t>
            </a:fld>
            <a:endParaRPr lang="en-US" dirty="0"/>
          </a:p>
        </p:txBody>
      </p:sp>
    </p:spTree>
    <p:extLst>
      <p:ext uri="{BB962C8B-B14F-4D97-AF65-F5344CB8AC3E}">
        <p14:creationId xmlns:p14="http://schemas.microsoft.com/office/powerpoint/2010/main" val="4230967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F95E9E15-3562-CB42-A975-624794334E18}" type="slidenum">
              <a:rPr lang="en-US" smtClean="0"/>
              <a:t>3</a:t>
            </a:fld>
            <a:endParaRPr lang="en-US" dirty="0"/>
          </a:p>
        </p:txBody>
      </p:sp>
    </p:spTree>
    <p:extLst>
      <p:ext uri="{BB962C8B-B14F-4D97-AF65-F5344CB8AC3E}">
        <p14:creationId xmlns:p14="http://schemas.microsoft.com/office/powerpoint/2010/main" val="41266748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Title_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62288" cy="5155076"/>
          </a:xfrm>
          <a:prstGeom prst="rect">
            <a:avLst/>
          </a:prstGeom>
        </p:spPr>
      </p:pic>
      <p:sp>
        <p:nvSpPr>
          <p:cNvPr id="2" name="Title 1"/>
          <p:cNvSpPr>
            <a:spLocks noGrp="1"/>
          </p:cNvSpPr>
          <p:nvPr>
            <p:ph type="ctrTitle"/>
          </p:nvPr>
        </p:nvSpPr>
        <p:spPr>
          <a:xfrm>
            <a:off x="2490241" y="2763676"/>
            <a:ext cx="6010631" cy="584776"/>
          </a:xfrm>
        </p:spPr>
        <p:txBody>
          <a:bodyPr>
            <a:spAutoFit/>
          </a:bodyPr>
          <a:lstStyle>
            <a:lvl1pPr marL="0" algn="l" defTabSz="457200" rtl="0" eaLnBrk="1" latinLnBrk="0" hangingPunct="1">
              <a:spcBef>
                <a:spcPct val="0"/>
              </a:spcBef>
              <a:buNone/>
              <a:defRPr lang="en-US" sz="3200" kern="1200" dirty="0">
                <a:solidFill>
                  <a:srgbClr val="3685AE"/>
                </a:solidFill>
                <a:latin typeface="+mj-lt"/>
                <a:ea typeface="+mj-ea"/>
                <a:cs typeface="+mj-cs"/>
              </a:defRPr>
            </a:lvl1pPr>
          </a:lstStyle>
          <a:p>
            <a:r>
              <a:rPr lang="en-US" dirty="0"/>
              <a:t>Click to edit Master title style</a:t>
            </a:r>
          </a:p>
        </p:txBody>
      </p:sp>
      <p:sp>
        <p:nvSpPr>
          <p:cNvPr id="3" name="Subtitle 2"/>
          <p:cNvSpPr>
            <a:spLocks noGrp="1"/>
          </p:cNvSpPr>
          <p:nvPr>
            <p:ph type="subTitle" idx="1"/>
          </p:nvPr>
        </p:nvSpPr>
        <p:spPr>
          <a:xfrm>
            <a:off x="2507881" y="3430526"/>
            <a:ext cx="5992991" cy="461665"/>
          </a:xfrm>
        </p:spPr>
        <p:txBody>
          <a:bodyPr>
            <a:sp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Date Placeholder 7"/>
          <p:cNvSpPr>
            <a:spLocks noGrp="1"/>
          </p:cNvSpPr>
          <p:nvPr>
            <p:ph type="dt" sz="half" idx="10"/>
          </p:nvPr>
        </p:nvSpPr>
        <p:spPr>
          <a:xfrm>
            <a:off x="457200" y="4767263"/>
            <a:ext cx="2133600" cy="273844"/>
          </a:xfrm>
          <a:prstGeom prst="rect">
            <a:avLst/>
          </a:prstGeom>
        </p:spPr>
        <p:txBody>
          <a:bodyPr/>
          <a:lstStyle/>
          <a:p>
            <a:fld id="{CFA0656E-1D8D-3742-B60D-0D1680361AFB}" type="datetimeFigureOut">
              <a:rPr lang="en-US" smtClean="0"/>
              <a:t>1/31/2017</a:t>
            </a:fld>
            <a:endParaRPr lang="en-US" dirty="0"/>
          </a:p>
        </p:txBody>
      </p:sp>
      <p:sp>
        <p:nvSpPr>
          <p:cNvPr id="9" name="Footer Placeholder 8"/>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10" name="Slide Number Placeholder 9"/>
          <p:cNvSpPr>
            <a:spLocks noGrp="1"/>
          </p:cNvSpPr>
          <p:nvPr>
            <p:ph type="sldNum" sz="quarter" idx="12"/>
          </p:nvPr>
        </p:nvSpPr>
        <p:spPr>
          <a:xfrm>
            <a:off x="6367272" y="4190774"/>
            <a:ext cx="2133600" cy="273844"/>
          </a:xfrm>
          <a:prstGeom prst="rect">
            <a:avLst/>
          </a:prstGeom>
        </p:spPr>
        <p:txBody>
          <a:bodyPr/>
          <a:lstStyle/>
          <a:p>
            <a:fld id="{BB9B96C9-737F-7E4E-BF47-F98A7AD59232}" type="slidenum">
              <a:rPr lang="en-US" smtClean="0"/>
              <a:t>‹#›</a:t>
            </a:fld>
            <a:endParaRPr lang="en-US" dirty="0"/>
          </a:p>
        </p:txBody>
      </p:sp>
    </p:spTree>
    <p:extLst>
      <p:ext uri="{BB962C8B-B14F-4D97-AF65-F5344CB8AC3E}">
        <p14:creationId xmlns:p14="http://schemas.microsoft.com/office/powerpoint/2010/main" val="2902545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CFA0656E-1D8D-3742-B60D-0D1680361AFB}" type="datetimeFigureOut">
              <a:rPr lang="en-US" smtClean="0"/>
              <a:t>1/31/2017</a:t>
            </a:fld>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BB9B96C9-737F-7E4E-BF47-F98A7AD59232}" type="slidenum">
              <a:rPr lang="en-US" smtClean="0"/>
              <a:t>‹#›</a:t>
            </a:fld>
            <a:endParaRPr lang="en-US" dirty="0"/>
          </a:p>
        </p:txBody>
      </p:sp>
    </p:spTree>
    <p:extLst>
      <p:ext uri="{BB962C8B-B14F-4D97-AF65-F5344CB8AC3E}">
        <p14:creationId xmlns:p14="http://schemas.microsoft.com/office/powerpoint/2010/main" val="1709102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CFA0656E-1D8D-3742-B60D-0D1680361AFB}" type="datetimeFigureOut">
              <a:rPr lang="en-US" smtClean="0"/>
              <a:t>1/31/2017</a:t>
            </a:fld>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BB9B96C9-737F-7E4E-BF47-F98A7AD59232}" type="slidenum">
              <a:rPr lang="en-US" smtClean="0"/>
              <a:t>‹#›</a:t>
            </a:fld>
            <a:endParaRPr lang="en-US" dirty="0"/>
          </a:p>
        </p:txBody>
      </p:sp>
    </p:spTree>
    <p:extLst>
      <p:ext uri="{BB962C8B-B14F-4D97-AF65-F5344CB8AC3E}">
        <p14:creationId xmlns:p14="http://schemas.microsoft.com/office/powerpoint/2010/main" val="264799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CFA0656E-1D8D-3742-B60D-0D1680361AFB}" type="datetimeFigureOut">
              <a:rPr lang="en-US" smtClean="0"/>
              <a:t>1/31/2017</a:t>
            </a:fld>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BB9B96C9-737F-7E4E-BF47-F98A7AD59232}" type="slidenum">
              <a:rPr lang="en-US" smtClean="0"/>
              <a:t>‹#›</a:t>
            </a:fld>
            <a:endParaRPr lang="en-US" dirty="0"/>
          </a:p>
        </p:txBody>
      </p:sp>
    </p:spTree>
    <p:extLst>
      <p:ext uri="{BB962C8B-B14F-4D97-AF65-F5344CB8AC3E}">
        <p14:creationId xmlns:p14="http://schemas.microsoft.com/office/powerpoint/2010/main" val="2205228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707886"/>
          </a:xfrm>
        </p:spPr>
        <p:txBody>
          <a:bodyPr anchor="t"/>
          <a:lstStyle>
            <a:lvl1pPr algn="l">
              <a:defRPr sz="4000" b="1" cap="none"/>
            </a:lvl1pPr>
          </a:lstStyle>
          <a:p>
            <a:r>
              <a:rPr lang="en-US" dirty="0"/>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CFA0656E-1D8D-3742-B60D-0D1680361AFB}" type="datetimeFigureOut">
              <a:rPr lang="en-US" smtClean="0"/>
              <a:t>1/31/2017</a:t>
            </a:fld>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BB9B96C9-737F-7E4E-BF47-F98A7AD59232}" type="slidenum">
              <a:rPr lang="en-US" smtClean="0"/>
              <a:t>‹#›</a:t>
            </a:fld>
            <a:endParaRPr lang="en-US" dirty="0"/>
          </a:p>
        </p:txBody>
      </p:sp>
    </p:spTree>
    <p:extLst>
      <p:ext uri="{BB962C8B-B14F-4D97-AF65-F5344CB8AC3E}">
        <p14:creationId xmlns:p14="http://schemas.microsoft.com/office/powerpoint/2010/main" val="2079864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1545038"/>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1545038"/>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CFA0656E-1D8D-3742-B60D-0D1680361AFB}" type="datetimeFigureOut">
              <a:rPr lang="en-US" smtClean="0"/>
              <a:t>1/31/2017</a:t>
            </a:fld>
            <a:endParaRPr lang="en-US" dirty="0"/>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BB9B96C9-737F-7E4E-BF47-F98A7AD59232}" type="slidenum">
              <a:rPr lang="en-US" smtClean="0"/>
              <a:t>‹#›</a:t>
            </a:fld>
            <a:endParaRPr lang="en-US" dirty="0"/>
          </a:p>
        </p:txBody>
      </p:sp>
    </p:spTree>
    <p:extLst>
      <p:ext uri="{BB962C8B-B14F-4D97-AF65-F5344CB8AC3E}">
        <p14:creationId xmlns:p14="http://schemas.microsoft.com/office/powerpoint/2010/main" val="3585230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31047"/>
            <a:ext cx="4040188" cy="40011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154503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31047"/>
            <a:ext cx="4041775" cy="40011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154503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4767263"/>
            <a:ext cx="2133600" cy="273844"/>
          </a:xfrm>
          <a:prstGeom prst="rect">
            <a:avLst/>
          </a:prstGeom>
        </p:spPr>
        <p:txBody>
          <a:bodyPr/>
          <a:lstStyle/>
          <a:p>
            <a:fld id="{CFA0656E-1D8D-3742-B60D-0D1680361AFB}" type="datetimeFigureOut">
              <a:rPr lang="en-US" smtClean="0"/>
              <a:t>1/31/2017</a:t>
            </a:fld>
            <a:endParaRPr lang="en-US" dirty="0"/>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BB9B96C9-737F-7E4E-BF47-F98A7AD59232}" type="slidenum">
              <a:rPr lang="en-US" smtClean="0"/>
              <a:t>‹#›</a:t>
            </a:fld>
            <a:endParaRPr lang="en-US" dirty="0"/>
          </a:p>
        </p:txBody>
      </p:sp>
    </p:spTree>
    <p:extLst>
      <p:ext uri="{BB962C8B-B14F-4D97-AF65-F5344CB8AC3E}">
        <p14:creationId xmlns:p14="http://schemas.microsoft.com/office/powerpoint/2010/main" val="1329744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fld id="{CFA0656E-1D8D-3742-B60D-0D1680361AFB}" type="datetimeFigureOut">
              <a:rPr lang="en-US" smtClean="0"/>
              <a:t>1/31/2017</a:t>
            </a:fld>
            <a:endParaRPr lang="en-US" dirty="0"/>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BB9B96C9-737F-7E4E-BF47-F98A7AD59232}" type="slidenum">
              <a:rPr lang="en-US" smtClean="0"/>
              <a:t>‹#›</a:t>
            </a:fld>
            <a:endParaRPr lang="en-US" dirty="0"/>
          </a:p>
        </p:txBody>
      </p:sp>
    </p:spTree>
    <p:extLst>
      <p:ext uri="{BB962C8B-B14F-4D97-AF65-F5344CB8AC3E}">
        <p14:creationId xmlns:p14="http://schemas.microsoft.com/office/powerpoint/2010/main" val="1737442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fld id="{CFA0656E-1D8D-3742-B60D-0D1680361AFB}" type="datetimeFigureOut">
              <a:rPr lang="en-US" smtClean="0"/>
              <a:t>1/31/2017</a:t>
            </a:fld>
            <a:endParaRPr lang="en-US" dirty="0"/>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BB9B96C9-737F-7E4E-BF47-F98A7AD59232}" type="slidenum">
              <a:rPr lang="en-US" smtClean="0"/>
              <a:t>‹#›</a:t>
            </a:fld>
            <a:endParaRPr lang="en-US" dirty="0"/>
          </a:p>
        </p:txBody>
      </p:sp>
    </p:spTree>
    <p:extLst>
      <p:ext uri="{BB962C8B-B14F-4D97-AF65-F5344CB8AC3E}">
        <p14:creationId xmlns:p14="http://schemas.microsoft.com/office/powerpoint/2010/main" val="3453721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CFA0656E-1D8D-3742-B60D-0D1680361AFB}" type="datetimeFigureOut">
              <a:rPr lang="en-US" smtClean="0"/>
              <a:t>1/31/2017</a:t>
            </a:fld>
            <a:endParaRPr lang="en-US" dirty="0"/>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BB9B96C9-737F-7E4E-BF47-F98A7AD59232}" type="slidenum">
              <a:rPr lang="en-US" smtClean="0"/>
              <a:t>‹#›</a:t>
            </a:fld>
            <a:endParaRPr lang="en-US" dirty="0"/>
          </a:p>
        </p:txBody>
      </p:sp>
    </p:spTree>
    <p:extLst>
      <p:ext uri="{BB962C8B-B14F-4D97-AF65-F5344CB8AC3E}">
        <p14:creationId xmlns:p14="http://schemas.microsoft.com/office/powerpoint/2010/main" val="2713749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CFA0656E-1D8D-3742-B60D-0D1680361AFB}" type="datetimeFigureOut">
              <a:rPr lang="en-US" smtClean="0"/>
              <a:t>1/31/2017</a:t>
            </a:fld>
            <a:endParaRPr lang="en-US" dirty="0"/>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BB9B96C9-737F-7E4E-BF47-F98A7AD59232}" type="slidenum">
              <a:rPr lang="en-US" smtClean="0"/>
              <a:t>‹#›</a:t>
            </a:fld>
            <a:endParaRPr lang="en-US" dirty="0"/>
          </a:p>
        </p:txBody>
      </p:sp>
    </p:spTree>
    <p:extLst>
      <p:ext uri="{BB962C8B-B14F-4D97-AF65-F5344CB8AC3E}">
        <p14:creationId xmlns:p14="http://schemas.microsoft.com/office/powerpoint/2010/main" val="383780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ody2.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78" y="-11576"/>
            <a:ext cx="9162288" cy="5155076"/>
          </a:xfrm>
          <a:prstGeom prst="rect">
            <a:avLst/>
          </a:prstGeom>
        </p:spPr>
      </p:pic>
      <p:sp>
        <p:nvSpPr>
          <p:cNvPr id="2" name="Title Placeholder 1"/>
          <p:cNvSpPr>
            <a:spLocks noGrp="1"/>
          </p:cNvSpPr>
          <p:nvPr>
            <p:ph type="title"/>
          </p:nvPr>
        </p:nvSpPr>
        <p:spPr>
          <a:xfrm>
            <a:off x="491993" y="595248"/>
            <a:ext cx="8229600" cy="430887"/>
          </a:xfrm>
          <a:prstGeom prst="rect">
            <a:avLst/>
          </a:prstGeom>
        </p:spPr>
        <p:txBody>
          <a:bodyPr vert="horz" lIns="91440" tIns="45720" rIns="91440" bIns="45720" rtlCol="0" anchor="t" anchorCtr="0">
            <a:spAutoFit/>
          </a:bodyPr>
          <a:lstStyle/>
          <a:p>
            <a:r>
              <a:rPr lang="en-US" dirty="0"/>
              <a:t>Click to edit Master title style</a:t>
            </a:r>
          </a:p>
        </p:txBody>
      </p:sp>
      <p:sp>
        <p:nvSpPr>
          <p:cNvPr id="3" name="Text Placeholder 2"/>
          <p:cNvSpPr>
            <a:spLocks noGrp="1"/>
          </p:cNvSpPr>
          <p:nvPr>
            <p:ph type="body" idx="1"/>
          </p:nvPr>
        </p:nvSpPr>
        <p:spPr>
          <a:xfrm>
            <a:off x="500633" y="1128789"/>
            <a:ext cx="8229600" cy="1403461"/>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5060061"/>
            <a:ext cx="9162288" cy="102393"/>
          </a:xfrm>
          <a:prstGeom prst="rect">
            <a:avLst/>
          </a:prstGeom>
          <a:solidFill>
            <a:srgbClr val="BDBE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userDrawn="1"/>
        </p:nvSpPr>
        <p:spPr>
          <a:xfrm>
            <a:off x="8280251" y="4835488"/>
            <a:ext cx="886496" cy="230832"/>
          </a:xfrm>
          <a:prstGeom prst="rect">
            <a:avLst/>
          </a:prstGeom>
          <a:noFill/>
        </p:spPr>
        <p:txBody>
          <a:bodyPr wrap="square" rtlCol="0">
            <a:spAutoFit/>
          </a:bodyPr>
          <a:lstStyle/>
          <a:p>
            <a:pPr algn="r"/>
            <a:fld id="{016B884B-590A-3944-BDBB-B6ACFDDCA83B}" type="slidenum">
              <a:rPr lang="en-US" sz="900" smtClean="0">
                <a:solidFill>
                  <a:srgbClr val="818285"/>
                </a:solidFill>
              </a:rPr>
              <a:pPr algn="r"/>
              <a:t>‹#›</a:t>
            </a:fld>
            <a:endParaRPr lang="en-US" sz="900" dirty="0">
              <a:solidFill>
                <a:srgbClr val="818285"/>
              </a:solidFill>
            </a:endParaRPr>
          </a:p>
        </p:txBody>
      </p:sp>
    </p:spTree>
    <p:extLst>
      <p:ext uri="{BB962C8B-B14F-4D97-AF65-F5344CB8AC3E}">
        <p14:creationId xmlns:p14="http://schemas.microsoft.com/office/powerpoint/2010/main" val="1275592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200" kern="1200">
          <a:solidFill>
            <a:srgbClr val="3685AE"/>
          </a:solidFill>
          <a:latin typeface="+mj-lt"/>
          <a:ea typeface="+mj-ea"/>
          <a:cs typeface="+mj-cs"/>
        </a:defRPr>
      </a:lvl1pPr>
    </p:titleStyle>
    <p:bodyStyle>
      <a:lvl1pPr marL="342900" indent="-342900" algn="l" defTabSz="457200" rtl="0" eaLnBrk="1" latinLnBrk="0" hangingPunct="1">
        <a:spcBef>
          <a:spcPct val="20000"/>
        </a:spcBef>
        <a:buFont typeface="Arial"/>
        <a:buChar char="•"/>
        <a:defRPr sz="1800" kern="1200">
          <a:solidFill>
            <a:srgbClr val="4D4D4F"/>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rgbClr val="4D4D4F"/>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rgbClr val="4D4D4F"/>
          </a:solidFill>
          <a:latin typeface="+mn-lt"/>
          <a:ea typeface="+mn-ea"/>
          <a:cs typeface="+mn-cs"/>
        </a:defRPr>
      </a:lvl3pPr>
      <a:lvl4pPr marL="1600200" indent="-228600" algn="l" defTabSz="457200" rtl="0" eaLnBrk="1" latinLnBrk="0" hangingPunct="1">
        <a:spcBef>
          <a:spcPct val="20000"/>
        </a:spcBef>
        <a:buFont typeface="Arial"/>
        <a:buChar char="–"/>
        <a:defRPr sz="1200" kern="1200">
          <a:solidFill>
            <a:srgbClr val="4D4D4F"/>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rgbClr val="4D4D4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0768" y="2712159"/>
            <a:ext cx="7522633" cy="1008032"/>
          </a:xfrm>
        </p:spPr>
        <p:txBody>
          <a:bodyPr>
            <a:noAutofit/>
          </a:bodyPr>
          <a:lstStyle/>
          <a:p>
            <a:r>
              <a:rPr lang="en-US" sz="2000" b="1" dirty="0"/>
              <a:t>Beer Image Tracker</a:t>
            </a:r>
            <a:br>
              <a:rPr lang="en-US" sz="2000" b="1" dirty="0"/>
            </a:br>
            <a:r>
              <a:rPr lang="en-US" sz="1600" dirty="0"/>
              <a:t>Perceptions about Beer and Breweries in Europe</a:t>
            </a:r>
            <a:br>
              <a:rPr lang="en-US" sz="1600" dirty="0"/>
            </a:br>
            <a:r>
              <a:rPr lang="en-US" sz="2000" i="1" dirty="0"/>
              <a:t>Results Spain</a:t>
            </a:r>
            <a:r>
              <a:rPr lang="en-US" sz="2400" dirty="0"/>
              <a:t> </a:t>
            </a:r>
            <a:endParaRPr lang="en-US" sz="2400" dirty="0">
              <a:solidFill>
                <a:srgbClr val="3685AE"/>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56432" y="3716870"/>
            <a:ext cx="1852433" cy="1141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0120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Evaluations of Breweries in Spain - Non-users versus Total</a:t>
            </a:r>
            <a:endParaRPr lang="nl-NL" dirty="0"/>
          </a:p>
        </p:txBody>
      </p:sp>
      <p:sp>
        <p:nvSpPr>
          <p:cNvPr id="4" name="Content Placeholder 3"/>
          <p:cNvSpPr>
            <a:spLocks noGrp="1"/>
          </p:cNvSpPr>
          <p:nvPr>
            <p:ph idx="1"/>
          </p:nvPr>
        </p:nvSpPr>
        <p:spPr>
          <a:xfrm>
            <a:off x="500633" y="1128789"/>
            <a:ext cx="3061717" cy="2191369"/>
          </a:xfrm>
        </p:spPr>
        <p:txBody>
          <a:bodyPr/>
          <a:lstStyle/>
          <a:p>
            <a:pPr algn="just"/>
            <a:r>
              <a:rPr lang="en-US" sz="1100" dirty="0"/>
              <a:t>Breweries have a much stronger reputation among the total general public than among non users of beer. Yet, the gap is smaller than is the case for Europe as a whole.</a:t>
            </a:r>
          </a:p>
          <a:p>
            <a:pPr algn="just"/>
            <a:r>
              <a:rPr lang="en-US" sz="1100" dirty="0"/>
              <a:t>Non users only acknowledge Breweries less for being ‘innovative’, ‘open about activities’ and ‘committed to making society better’ than the general public. Remarkably, non users are even more positive about the ‘environmental responsibility’ and ‘job creation in Spain’ of Breweries.</a:t>
            </a:r>
          </a:p>
          <a:p>
            <a:pPr algn="just"/>
            <a:endParaRPr lang="nl-NL" sz="1100" dirty="0"/>
          </a:p>
        </p:txBody>
      </p:sp>
      <p:pic>
        <p:nvPicPr>
          <p:cNvPr id="5" name="Picture 4"/>
          <p:cNvPicPr>
            <a:picLocks noChangeAspect="1"/>
          </p:cNvPicPr>
          <p:nvPr/>
        </p:nvPicPr>
        <p:blipFill>
          <a:blip r:embed="rId3"/>
          <a:stretch>
            <a:fillRect/>
          </a:stretch>
        </p:blipFill>
        <p:spPr>
          <a:xfrm>
            <a:off x="266359" y="4253583"/>
            <a:ext cx="2643619" cy="667333"/>
          </a:xfrm>
          <a:prstGeom prst="rect">
            <a:avLst/>
          </a:prstGeom>
        </p:spPr>
      </p:pic>
      <p:pic>
        <p:nvPicPr>
          <p:cNvPr id="8" name="Picture 7"/>
          <p:cNvPicPr>
            <a:picLocks noChangeAspect="1"/>
          </p:cNvPicPr>
          <p:nvPr/>
        </p:nvPicPr>
        <p:blipFill>
          <a:blip r:embed="rId4"/>
          <a:stretch>
            <a:fillRect/>
          </a:stretch>
        </p:blipFill>
        <p:spPr>
          <a:xfrm>
            <a:off x="3562350" y="1205258"/>
            <a:ext cx="5016500" cy="3715658"/>
          </a:xfrm>
          <a:prstGeom prst="rect">
            <a:avLst/>
          </a:prstGeom>
        </p:spPr>
      </p:pic>
    </p:spTree>
    <p:extLst>
      <p:ext uri="{BB962C8B-B14F-4D97-AF65-F5344CB8AC3E}">
        <p14:creationId xmlns:p14="http://schemas.microsoft.com/office/powerpoint/2010/main" val="33179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Evaluations of Breweries in Europe - Non-users versus Total</a:t>
            </a:r>
            <a:endParaRPr lang="nl-NL" dirty="0"/>
          </a:p>
        </p:txBody>
      </p:sp>
      <p:pic>
        <p:nvPicPr>
          <p:cNvPr id="6" name="Picture 5"/>
          <p:cNvPicPr>
            <a:picLocks noChangeAspect="1"/>
          </p:cNvPicPr>
          <p:nvPr/>
        </p:nvPicPr>
        <p:blipFill>
          <a:blip r:embed="rId3"/>
          <a:stretch>
            <a:fillRect/>
          </a:stretch>
        </p:blipFill>
        <p:spPr>
          <a:xfrm>
            <a:off x="329524" y="4299892"/>
            <a:ext cx="2643619" cy="667333"/>
          </a:xfrm>
          <a:prstGeom prst="rect">
            <a:avLst/>
          </a:prstGeom>
        </p:spPr>
      </p:pic>
      <p:sp>
        <p:nvSpPr>
          <p:cNvPr id="7" name="Content Placeholder 3"/>
          <p:cNvSpPr>
            <a:spLocks noGrp="1"/>
          </p:cNvSpPr>
          <p:nvPr>
            <p:ph idx="1"/>
          </p:nvPr>
        </p:nvSpPr>
        <p:spPr>
          <a:xfrm>
            <a:off x="500633" y="1128789"/>
            <a:ext cx="3061717" cy="1311128"/>
          </a:xfrm>
        </p:spPr>
        <p:txBody>
          <a:bodyPr/>
          <a:lstStyle/>
          <a:p>
            <a:pPr algn="just"/>
            <a:r>
              <a:rPr lang="en-US" sz="1100" dirty="0"/>
              <a:t>The differences in evaluations of non users of beer and the total general public are much larger for Europe than for Spain. </a:t>
            </a:r>
          </a:p>
          <a:p>
            <a:pPr algn="just"/>
            <a:r>
              <a:rPr lang="en-US" sz="1100" dirty="0"/>
              <a:t>Additionally, non users are quite critical in Europe while in Spain perceptions of non users about Breweries are average to strong. </a:t>
            </a:r>
            <a:endParaRPr lang="nl-NL" sz="1100" dirty="0"/>
          </a:p>
        </p:txBody>
      </p:sp>
      <p:pic>
        <p:nvPicPr>
          <p:cNvPr id="3" name="Picture 2"/>
          <p:cNvPicPr>
            <a:picLocks noChangeAspect="1"/>
          </p:cNvPicPr>
          <p:nvPr/>
        </p:nvPicPr>
        <p:blipFill>
          <a:blip r:embed="rId4"/>
          <a:stretch>
            <a:fillRect/>
          </a:stretch>
        </p:blipFill>
        <p:spPr>
          <a:xfrm>
            <a:off x="3562349" y="1174750"/>
            <a:ext cx="5120211" cy="3792475"/>
          </a:xfrm>
          <a:prstGeom prst="rect">
            <a:avLst/>
          </a:prstGeom>
        </p:spPr>
      </p:pic>
    </p:spTree>
    <p:extLst>
      <p:ext uri="{BB962C8B-B14F-4D97-AF65-F5344CB8AC3E}">
        <p14:creationId xmlns:p14="http://schemas.microsoft.com/office/powerpoint/2010/main" val="2447938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itl_3b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744"/>
            <a:ext cx="9162288" cy="5155076"/>
          </a:xfrm>
          <a:prstGeom prst="rect">
            <a:avLst/>
          </a:prstGeom>
        </p:spPr>
      </p:pic>
      <p:sp>
        <p:nvSpPr>
          <p:cNvPr id="2" name="Title 1"/>
          <p:cNvSpPr>
            <a:spLocks noGrp="1"/>
          </p:cNvSpPr>
          <p:nvPr>
            <p:ph type="title"/>
          </p:nvPr>
        </p:nvSpPr>
        <p:spPr>
          <a:xfrm>
            <a:off x="2683786" y="267683"/>
            <a:ext cx="4542038" cy="430887"/>
          </a:xfrm>
        </p:spPr>
        <p:txBody>
          <a:bodyPr/>
          <a:lstStyle/>
          <a:p>
            <a:pPr algn="ctr"/>
            <a:r>
              <a:rPr lang="en-US" altLang="en-US" b="1" dirty="0"/>
              <a:t>About Reputation Institute</a:t>
            </a:r>
            <a:endParaRPr lang="en-US" b="1" dirty="0"/>
          </a:p>
        </p:txBody>
      </p:sp>
      <p:pic>
        <p:nvPicPr>
          <p:cNvPr id="6" name="Picture 5" descr="RepTrak-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8" y="2677411"/>
            <a:ext cx="2345628" cy="2360934"/>
          </a:xfrm>
          <a:prstGeom prst="rect">
            <a:avLst/>
          </a:prstGeom>
        </p:spPr>
      </p:pic>
      <p:grpSp>
        <p:nvGrpSpPr>
          <p:cNvPr id="7" name="Group 5"/>
          <p:cNvGrpSpPr>
            <a:grpSpLocks/>
          </p:cNvGrpSpPr>
          <p:nvPr/>
        </p:nvGrpSpPr>
        <p:grpSpPr bwMode="auto">
          <a:xfrm>
            <a:off x="2808143" y="2013463"/>
            <a:ext cx="4623935" cy="2537911"/>
            <a:chOff x="1952" y="687"/>
            <a:chExt cx="3232" cy="1586"/>
          </a:xfrm>
        </p:grpSpPr>
        <p:pic>
          <p:nvPicPr>
            <p:cNvPr id="8" name="Picture 4" desc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2" y="687"/>
              <a:ext cx="3232" cy="15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extBox 7"/>
            <p:cNvSpPr txBox="1">
              <a:spLocks noChangeArrowheads="1"/>
            </p:cNvSpPr>
            <p:nvPr/>
          </p:nvSpPr>
          <p:spPr bwMode="auto">
            <a:xfrm>
              <a:off x="2248" y="2112"/>
              <a:ext cx="2392" cy="145"/>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pPr algn="ctr"/>
              <a:r>
                <a:rPr lang="en-US" altLang="en-US" sz="525" dirty="0"/>
                <a:t>RI Global Network of Offices and Associates</a:t>
              </a:r>
            </a:p>
          </p:txBody>
        </p:sp>
      </p:grpSp>
      <p:sp>
        <p:nvSpPr>
          <p:cNvPr id="10" name="Rectangle 8"/>
          <p:cNvSpPr>
            <a:spLocks noChangeArrowheads="1"/>
          </p:cNvSpPr>
          <p:nvPr/>
        </p:nvSpPr>
        <p:spPr bwMode="auto">
          <a:xfrm>
            <a:off x="2683786" y="790477"/>
            <a:ext cx="4748292"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pPr algn="just" eaLnBrk="1" hangingPunct="1"/>
            <a:r>
              <a:rPr lang="en-US" altLang="en-US" sz="750" dirty="0">
                <a:solidFill>
                  <a:schemeClr val="tx2"/>
                </a:solidFill>
                <a:latin typeface="+mj-lt"/>
              </a:rPr>
              <a:t>Reputation Institute is the leading international organization devoted to advancing knowledge about corporate reputations. Through systematic research and analysis, Reputation Institute helps companies build comprehensive strategies and make operational decisions that are designed to align stakeholders with corporate objectives and create tangible economic value. Reputation Institute's global network of local offices, associates, practitioners, and academics regularly produces thought leadership about corporate reputations that is shared in our conferences and workshops, and gets featured in our newsletters and peer-reviewed quarterly journal, </a:t>
            </a:r>
            <a:r>
              <a:rPr lang="en-US" altLang="en-US" sz="750" i="1" dirty="0">
                <a:solidFill>
                  <a:schemeClr val="tx2"/>
                </a:solidFill>
                <a:latin typeface="+mj-lt"/>
              </a:rPr>
              <a:t>Corporate Reputation Review</a:t>
            </a:r>
            <a:r>
              <a:rPr lang="en-US" altLang="en-US" sz="750" dirty="0">
                <a:solidFill>
                  <a:schemeClr val="tx2"/>
                </a:solidFill>
                <a:latin typeface="+mj-lt"/>
              </a:rPr>
              <a:t>.</a:t>
            </a:r>
          </a:p>
          <a:p>
            <a:pPr algn="just" eaLnBrk="1" hangingPunct="1"/>
            <a:br>
              <a:rPr lang="en-US" altLang="en-US" sz="750" b="1" dirty="0">
                <a:solidFill>
                  <a:schemeClr val="tx2"/>
                </a:solidFill>
              </a:rPr>
            </a:br>
            <a:endParaRPr lang="en-GB" altLang="en-US" sz="750" b="1" dirty="0">
              <a:solidFill>
                <a:schemeClr val="tx2"/>
              </a:solidFill>
            </a:endParaRPr>
          </a:p>
        </p:txBody>
      </p:sp>
    </p:spTree>
    <p:extLst>
      <p:ext uri="{BB962C8B-B14F-4D97-AF65-F5344CB8AC3E}">
        <p14:creationId xmlns:p14="http://schemas.microsoft.com/office/powerpoint/2010/main" val="1408100261"/>
      </p:ext>
    </p:extLst>
  </p:cSld>
  <p:clrMapOvr>
    <a:masterClrMapping/>
  </p:clrMapOvr>
</p:sld>
</file>

<file path=ppt/theme/theme1.xml><?xml version="1.0" encoding="utf-8"?>
<a:theme xmlns:a="http://schemas.openxmlformats.org/drawingml/2006/main" name="RI Theme">
  <a:themeElements>
    <a:clrScheme name="Custom 4">
      <a:dk1>
        <a:sysClr val="windowText" lastClr="000000"/>
      </a:dk1>
      <a:lt1>
        <a:sysClr val="window" lastClr="FFFFFF"/>
      </a:lt1>
      <a:dk2>
        <a:srgbClr val="242852"/>
      </a:dk2>
      <a:lt2>
        <a:srgbClr val="ACCBF9"/>
      </a:lt2>
      <a:accent1>
        <a:srgbClr val="00529C"/>
      </a:accent1>
      <a:accent2>
        <a:srgbClr val="3685AE"/>
      </a:accent2>
      <a:accent3>
        <a:srgbClr val="7F8FA9"/>
      </a:accent3>
      <a:accent4>
        <a:srgbClr val="BDBEBF"/>
      </a:accent4>
      <a:accent5>
        <a:srgbClr val="5AA2AE"/>
      </a:accent5>
      <a:accent6>
        <a:srgbClr val="9D90A0"/>
      </a:accent6>
      <a:hlink>
        <a:srgbClr val="3685AE"/>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9055</TotalTime>
  <Words>182</Words>
  <Application>Microsoft Office PowerPoint</Application>
  <PresentationFormat>On-screen Show (16:9)</PresentationFormat>
  <Paragraphs>14</Paragraphs>
  <Slides>4</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MS PGothic</vt:lpstr>
      <vt:lpstr>Arial</vt:lpstr>
      <vt:lpstr>Calibri</vt:lpstr>
      <vt:lpstr>RI Theme</vt:lpstr>
      <vt:lpstr>Beer Image Tracker Perceptions about Beer and Breweries in Europe Results Spain </vt:lpstr>
      <vt:lpstr>Evaluations of Breweries in Spain - Non-users versus Total</vt:lpstr>
      <vt:lpstr>Evaluations of Breweries in Europe - Non-users versus Total</vt:lpstr>
      <vt:lpstr>About Reputation Institute</vt:lpstr>
    </vt:vector>
  </TitlesOfParts>
  <Manager/>
  <Company>Reputation Institute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Reputation Institute</dc:creator>
  <cp:keywords/>
  <dc:description/>
  <cp:lastModifiedBy>Nadine Kleeven</cp:lastModifiedBy>
  <cp:revision>663</cp:revision>
  <cp:lastPrinted>2016-02-10T19:18:50Z</cp:lastPrinted>
  <dcterms:created xsi:type="dcterms:W3CDTF">2016-02-09T16:05:38Z</dcterms:created>
  <dcterms:modified xsi:type="dcterms:W3CDTF">2017-01-31T11:07:50Z</dcterms:modified>
  <cp:category/>
</cp:coreProperties>
</file>